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1" r:id="rId3"/>
    <p:sldId id="272" r:id="rId4"/>
    <p:sldId id="261" r:id="rId5"/>
    <p:sldId id="274" r:id="rId6"/>
    <p:sldId id="269" r:id="rId7"/>
    <p:sldId id="275" r:id="rId8"/>
    <p:sldId id="276" r:id="rId9"/>
    <p:sldId id="277" r:id="rId10"/>
    <p:sldId id="273" r:id="rId11"/>
    <p:sldId id="260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41" d="100"/>
          <a:sy n="141" d="100"/>
        </p:scale>
        <p:origin x="120" y="40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Применение алгоритмов глубокого обучения к задачам шумопонижения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+mn-lt"/>
              </a:rPr>
              <a:t>Лаврентьев Василий Юрьевич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Построение модели реального шума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Три этапа работы: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246413" y="1560067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Подбор архитектуры, подбор параметров, функции активации, функции потерь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149;p4">
                <a:extLst>
                  <a:ext uri="{FF2B5EF4-FFF2-40B4-BE49-F238E27FC236}">
                    <a16:creationId xmlns:a16="http://schemas.microsoft.com/office/drawing/2014/main" id="{E8524630-6F6B-4695-AB3F-DEBB05B7CD3C}"/>
                  </a:ext>
                </a:extLst>
              </p:cNvPr>
              <p:cNvSpPr txBox="1"/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solidFill>
                <a:srgbClr val="F1BE29"/>
              </a:solidFill>
              <a:ln>
                <a:noFill/>
              </a:ln>
            </p:spPr>
            <p:txBody>
              <a:bodyPr spcFirstLastPara="1" wrap="square" lIns="76725" tIns="38350" rIns="76725" bIns="3835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Архитектуры:</a:t>
                </a: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ru-RU" sz="1600" b="1" dirty="0" err="1">
                    <a:solidFill>
                      <a:schemeClr val="lt1"/>
                    </a:solidFill>
                    <a:latin typeface="+mn-lt"/>
                  </a:rPr>
                  <a:t>Автоэнкодеры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dnCNN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Unet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активации: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LeakyRelu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Gelu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потерь: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Absolute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Square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Mix SSIM_L2*:</a:t>
                </a: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2=(1−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000" dirty="0"/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* H. Zhao, O. Gallo, I. </a:t>
                </a:r>
                <a:r>
                  <a:rPr lang="en-US" sz="1200" b="1" dirty="0" err="1">
                    <a:solidFill>
                      <a:schemeClr val="lt1"/>
                    </a:solidFill>
                    <a:latin typeface="+mn-lt"/>
                  </a:rPr>
                  <a:t>Frosio</a:t>
                </a: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 and J. Kautz. Loss Functions for Image Restoration With Neural Networks. 2017</a:t>
                </a:r>
                <a:endParaRPr lang="ru-RU" sz="12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4" name="Google Shape;149;p4">
                <a:extLst>
                  <a:ext uri="{FF2B5EF4-FFF2-40B4-BE49-F238E27FC236}">
                    <a16:creationId xmlns:a16="http://schemas.microsoft.com/office/drawing/2014/main" id="{E8524630-6F6B-4695-AB3F-DEBB05B7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blipFill>
                <a:blip r:embed="rId2"/>
                <a:stretch>
                  <a:fillRect l="-1544" t="-1064" r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 каждой из сетей с подобранными параметрами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74289" y="3493779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Построение модели реального шума. Обучение сети на построенной модели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9BED5-7198-4872-8A37-7DFF061C33AC}"/>
                  </a:ext>
                </a:extLst>
              </p:cNvPr>
              <p:cNvSpPr txBox="1"/>
              <p:nvPr/>
            </p:nvSpPr>
            <p:spPr>
              <a:xfrm>
                <a:off x="558782" y="4389734"/>
                <a:ext cx="6444495" cy="2005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ru-RU" dirty="0">
                    <a:latin typeface="+mn-lt"/>
                  </a:rPr>
                  <a:t>Показатели оценки:</a:t>
                </a:r>
              </a:p>
              <a:p>
                <a:pPr algn="l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latin typeface="+mn-lt"/>
                  </a:rPr>
                  <a:t>PSNR – </a:t>
                </a:r>
                <a:r>
                  <a:rPr lang="ru-RU" dirty="0">
                    <a:latin typeface="+mn-lt"/>
                  </a:rPr>
                  <a:t>пиковое соотношение сигнал/шум</a:t>
                </a:r>
                <a:endParaRPr lang="en-US" dirty="0">
                  <a:latin typeface="+mn-lt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𝑃𝑆𝑁𝑅</m:t>
                      </m:r>
                      <m:r>
                        <a:rPr lang="ru-RU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>
                  <a:latin typeface="+mn-lt"/>
                </a:endParaRPr>
              </a:p>
              <a:p>
                <a:pPr algn="l"/>
                <a:endParaRPr lang="en-US" dirty="0">
                  <a:latin typeface="+mn-lt"/>
                </a:endParaRPr>
              </a:p>
              <a:p>
                <a:pPr algn="l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latin typeface="+mn-lt"/>
                  </a:rPr>
                  <a:t>SSIM </a:t>
                </a:r>
                <a:r>
                  <a:rPr lang="ru-RU" dirty="0">
                    <a:latin typeface="+mn-lt"/>
                  </a:rPr>
                  <a:t>– индекс структурного сходства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1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9BED5-7198-4872-8A37-7DFF061C3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2" y="4389734"/>
                <a:ext cx="6444495" cy="2005870"/>
              </a:xfrm>
              <a:prstGeom prst="rect">
                <a:avLst/>
              </a:prstGeom>
              <a:blipFill>
                <a:blip r:embed="rId3"/>
                <a:stretch>
                  <a:fillRect l="-284" t="-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7222606" y="576652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600" dirty="0"/>
              <a:t>PSNR – 22.71, SSIM – 0.67</a:t>
            </a:r>
            <a:endParaRPr lang="ru-RU" sz="260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Автоэнкодер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997B32-25A3-4322-B5A9-E049E8689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9" y="2670786"/>
            <a:ext cx="8129408" cy="3249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149;p4">
                <a:extLst>
                  <a:ext uri="{FF2B5EF4-FFF2-40B4-BE49-F238E27FC236}">
                    <a16:creationId xmlns:a16="http://schemas.microsoft.com/office/drawing/2014/main" id="{329E07DD-12C8-4DB6-9AB4-F4E993A4585E}"/>
                  </a:ext>
                </a:extLst>
              </p:cNvPr>
              <p:cNvSpPr txBox="1"/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solidFill>
                <a:srgbClr val="F1BE29"/>
              </a:solidFill>
              <a:ln>
                <a:noFill/>
              </a:ln>
            </p:spPr>
            <p:txBody>
              <a:bodyPr spcFirstLastPara="1" wrap="square" lIns="76725" tIns="38350" rIns="76725" bIns="3835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Архитектуры:</a:t>
                </a: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ru-RU" sz="1600" b="1" dirty="0" err="1">
                    <a:solidFill>
                      <a:schemeClr val="lt1"/>
                    </a:solidFill>
                    <a:latin typeface="+mn-lt"/>
                  </a:rPr>
                  <a:t>Автоэнкодеры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dnCNN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Unet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активации: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LeakyRelu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Gelu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потерь: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Absolute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Square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Mix SSIM_L2*:</a:t>
                </a: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2=(1−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000" dirty="0"/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* H. Zhao, O. Gallo, I. </a:t>
                </a:r>
                <a:r>
                  <a:rPr lang="en-US" sz="1200" b="1" dirty="0" err="1">
                    <a:solidFill>
                      <a:schemeClr val="lt1"/>
                    </a:solidFill>
                    <a:latin typeface="+mn-lt"/>
                  </a:rPr>
                  <a:t>Frosio</a:t>
                </a: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 and J. Kautz. Loss Functions for Image Restoration With Neural Networks. 2017</a:t>
                </a:r>
                <a:endParaRPr lang="ru-RU" sz="12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5" name="Google Shape;149;p4">
                <a:extLst>
                  <a:ext uri="{FF2B5EF4-FFF2-40B4-BE49-F238E27FC236}">
                    <a16:creationId xmlns:a16="http://schemas.microsoft.com/office/drawing/2014/main" id="{329E07DD-12C8-4DB6-9AB4-F4E993A45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blipFill>
                <a:blip r:embed="rId3"/>
                <a:stretch>
                  <a:fillRect l="-1544" t="-1064" r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873344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dnCNN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, модификация </a:t>
              </a:r>
              <a:r>
                <a:rPr lang="en-US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dnCNN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ADDAE1-7A8A-4930-B1EE-80C87508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2438294"/>
            <a:ext cx="8347960" cy="2408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149;p4">
                <a:extLst>
                  <a:ext uri="{FF2B5EF4-FFF2-40B4-BE49-F238E27FC236}">
                    <a16:creationId xmlns:a16="http://schemas.microsoft.com/office/drawing/2014/main" id="{699688B9-45CE-4412-AF03-6AD34246268C}"/>
                  </a:ext>
                </a:extLst>
              </p:cNvPr>
              <p:cNvSpPr txBox="1"/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solidFill>
                <a:srgbClr val="F1BE29"/>
              </a:solidFill>
              <a:ln>
                <a:noFill/>
              </a:ln>
            </p:spPr>
            <p:txBody>
              <a:bodyPr spcFirstLastPara="1" wrap="square" lIns="76725" tIns="38350" rIns="76725" bIns="3835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Архитектуры:</a:t>
                </a: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ru-RU" sz="1600" b="1" dirty="0" err="1">
                    <a:solidFill>
                      <a:schemeClr val="lt1"/>
                    </a:solidFill>
                    <a:latin typeface="+mn-lt"/>
                  </a:rPr>
                  <a:t>Автоэнкодеры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dnCNN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Unet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активации: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LeakyRelu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Gelu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потерь: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Absolute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Square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Mix SSIM_L2*:</a:t>
                </a: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2=(1−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000" dirty="0"/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* H. Zhao, O. Gallo, I. </a:t>
                </a:r>
                <a:r>
                  <a:rPr lang="en-US" sz="1200" b="1" dirty="0" err="1">
                    <a:solidFill>
                      <a:schemeClr val="lt1"/>
                    </a:solidFill>
                    <a:latin typeface="+mn-lt"/>
                  </a:rPr>
                  <a:t>Frosio</a:t>
                </a: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 and J. Kautz. Loss Functions for Image Restoration With Neural Networks. 2017</a:t>
                </a:r>
                <a:endParaRPr lang="ru-RU" sz="12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6" name="Google Shape;149;p4">
                <a:extLst>
                  <a:ext uri="{FF2B5EF4-FFF2-40B4-BE49-F238E27FC236}">
                    <a16:creationId xmlns:a16="http://schemas.microsoft.com/office/drawing/2014/main" id="{699688B9-45CE-4412-AF03-6AD34246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blipFill>
                <a:blip r:embed="rId3"/>
                <a:stretch>
                  <a:fillRect l="-1544" t="-1064" r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873344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Unet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149;p4">
                <a:extLst>
                  <a:ext uri="{FF2B5EF4-FFF2-40B4-BE49-F238E27FC236}">
                    <a16:creationId xmlns:a16="http://schemas.microsoft.com/office/drawing/2014/main" id="{699688B9-45CE-4412-AF03-6AD34246268C}"/>
                  </a:ext>
                </a:extLst>
              </p:cNvPr>
              <p:cNvSpPr txBox="1"/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solidFill>
                <a:srgbClr val="F1BE29"/>
              </a:solidFill>
              <a:ln>
                <a:noFill/>
              </a:ln>
            </p:spPr>
            <p:txBody>
              <a:bodyPr spcFirstLastPara="1" wrap="square" lIns="76725" tIns="38350" rIns="76725" bIns="3835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Архитектуры:</a:t>
                </a: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ru-RU" sz="1600" b="1" dirty="0" err="1">
                    <a:solidFill>
                      <a:schemeClr val="lt1"/>
                    </a:solidFill>
                    <a:latin typeface="+mn-lt"/>
                  </a:rPr>
                  <a:t>Автоэнкодеры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dnCNN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Unet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активации: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+mn-lt"/>
                  </a:rPr>
                  <a:t>LeakyRelu</a:t>
                </a: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Gelu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потерь: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Absolute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Mean Square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+mn-lt"/>
                  </a:rPr>
                  <a:t>Mix SSIM_L2*:</a:t>
                </a: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en-US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2=(1−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000" dirty="0"/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* H. Zhao, O. Gallo, I. </a:t>
                </a:r>
                <a:r>
                  <a:rPr lang="en-US" sz="1200" b="1" dirty="0" err="1">
                    <a:solidFill>
                      <a:schemeClr val="lt1"/>
                    </a:solidFill>
                    <a:latin typeface="+mn-lt"/>
                  </a:rPr>
                  <a:t>Frosio</a:t>
                </a:r>
                <a:r>
                  <a:rPr lang="en-US" sz="1200" b="1" dirty="0">
                    <a:solidFill>
                      <a:schemeClr val="lt1"/>
                    </a:solidFill>
                    <a:latin typeface="+mn-lt"/>
                  </a:rPr>
                  <a:t> and J. Kautz. Loss Functions for Image Restoration With Neural Networks. 2017</a:t>
                </a:r>
                <a:endParaRPr lang="ru-RU" sz="12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6" name="Google Shape;149;p4">
                <a:extLst>
                  <a:ext uri="{FF2B5EF4-FFF2-40B4-BE49-F238E27FC236}">
                    <a16:creationId xmlns:a16="http://schemas.microsoft.com/office/drawing/2014/main" id="{699688B9-45CE-4412-AF03-6AD342462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blipFill>
                <a:blip r:embed="rId2"/>
                <a:stretch>
                  <a:fillRect l="-1544" t="-1064" r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55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графика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dirty="0">
                <a:sym typeface="Arial"/>
              </a:rPr>
              <a:t>Описание графика</a:t>
            </a:r>
            <a:endParaRPr lang="en-US" sz="2200" dirty="0">
              <a:sym typeface="Arial"/>
            </a:endParaRP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200" dirty="0">
                <a:sym typeface="Arial"/>
              </a:rPr>
              <a:t>Описание графика</a:t>
            </a:r>
            <a:endParaRPr lang="ru-RU" sz="2200" dirty="0"/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первого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первого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1FF3A4-2817-4CF8-8E4D-B66818B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1" y="1353401"/>
            <a:ext cx="5359762" cy="17734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0DD588-FBB9-4BC6-9B7F-02E8676F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6" y="3124844"/>
            <a:ext cx="5397087" cy="1785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D6EC59D-18D4-4172-A1F3-E2A2B95F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8" y="4773267"/>
            <a:ext cx="5461841" cy="1798411"/>
          </a:xfrm>
          <a:prstGeom prst="rect">
            <a:avLst/>
          </a:prstGeom>
        </p:spPr>
      </p:pic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07061BF-70C7-4D88-9A41-8A665219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09533"/>
              </p:ext>
            </p:extLst>
          </p:nvPr>
        </p:nvGraphicFramePr>
        <p:xfrm>
          <a:off x="5899497" y="1353401"/>
          <a:ext cx="5956598" cy="52196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834">
                  <a:extLst>
                    <a:ext uri="{9D8B030D-6E8A-4147-A177-3AD203B41FA5}">
                      <a16:colId xmlns:a16="http://schemas.microsoft.com/office/drawing/2014/main" val="3881910876"/>
                    </a:ext>
                  </a:extLst>
                </a:gridCol>
                <a:gridCol w="1113453">
                  <a:extLst>
                    <a:ext uri="{9D8B030D-6E8A-4147-A177-3AD203B41FA5}">
                      <a16:colId xmlns:a16="http://schemas.microsoft.com/office/drawing/2014/main" val="1635938415"/>
                    </a:ext>
                  </a:extLst>
                </a:gridCol>
                <a:gridCol w="1735064">
                  <a:extLst>
                    <a:ext uri="{9D8B030D-6E8A-4147-A177-3AD203B41FA5}">
                      <a16:colId xmlns:a16="http://schemas.microsoft.com/office/drawing/2014/main" val="1802928287"/>
                    </a:ext>
                  </a:extLst>
                </a:gridCol>
                <a:gridCol w="535385">
                  <a:extLst>
                    <a:ext uri="{9D8B030D-6E8A-4147-A177-3AD203B41FA5}">
                      <a16:colId xmlns:a16="http://schemas.microsoft.com/office/drawing/2014/main" val="1465775047"/>
                    </a:ext>
                  </a:extLst>
                </a:gridCol>
                <a:gridCol w="659372">
                  <a:extLst>
                    <a:ext uri="{9D8B030D-6E8A-4147-A177-3AD203B41FA5}">
                      <a16:colId xmlns:a16="http://schemas.microsoft.com/office/drawing/2014/main" val="2558836671"/>
                    </a:ext>
                  </a:extLst>
                </a:gridCol>
                <a:gridCol w="945490">
                  <a:extLst>
                    <a:ext uri="{9D8B030D-6E8A-4147-A177-3AD203B41FA5}">
                      <a16:colId xmlns:a16="http://schemas.microsoft.com/office/drawing/2014/main" val="4164830140"/>
                    </a:ext>
                  </a:extLst>
                </a:gridCol>
              </a:tblGrid>
              <a:tr h="248432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Архитектура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Loss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ru-RU" sz="900" dirty="0" err="1">
                          <a:effectLst/>
                        </a:rPr>
                        <a:t>function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Результат после 30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</a:rPr>
                        <a:t>Примечание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67983"/>
                  </a:ext>
                </a:extLst>
              </a:tr>
              <a:tr h="28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9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PSNR</a:t>
                      </a: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SSIM</a:t>
                      </a: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71254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0.0474 -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0.0552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22.99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595017496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mse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0.0045 -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0.0050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23.53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1482535549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0.3076 -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0.3303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23.03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059390540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dnCNN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0.0427 -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0.0480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21.93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535182599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Adamax, mse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0.0035 -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0.0060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24.34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937242720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0.4657 -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0.4881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22.85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4174376153"/>
                  </a:ext>
                </a:extLst>
              </a:tr>
              <a:tr h="203820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res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dnCNN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Adamax, mae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480037616"/>
                  </a:ext>
                </a:extLst>
              </a:tr>
              <a:tr h="2038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Adamax, mse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960796023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0.2991 -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0.3009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23.17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0.70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794173106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Unet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Adamax, mae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loss: 0.0525 - val_loss: 0.0517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23.10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175523138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Adamax, mse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loss: 0.0056 - val_loss: 0.0053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23.19</a:t>
                      </a:r>
                      <a:endParaRPr lang="ru-RU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628414139"/>
                  </a:ext>
                </a:extLst>
              </a:tr>
              <a:tr h="4320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1.3919 -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1.4290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21.32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0.66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45 эпох, </a:t>
                      </a:r>
                      <a:r>
                        <a:rPr lang="ru-RU" sz="1000" dirty="0" err="1">
                          <a:effectLst/>
                        </a:rPr>
                        <a:t>lr</a:t>
                      </a:r>
                      <a:r>
                        <a:rPr lang="ru-RU" sz="1000" dirty="0">
                          <a:effectLst/>
                        </a:rPr>
                        <a:t>=0,001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708359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2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второго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7DD616-6017-4A76-A103-F09ADDCDF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78682"/>
              </p:ext>
            </p:extLst>
          </p:nvPr>
        </p:nvGraphicFramePr>
        <p:xfrm>
          <a:off x="392853" y="1411466"/>
          <a:ext cx="11257280" cy="1433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7471">
                  <a:extLst>
                    <a:ext uri="{9D8B030D-6E8A-4147-A177-3AD203B41FA5}">
                      <a16:colId xmlns:a16="http://schemas.microsoft.com/office/drawing/2014/main" val="2679510802"/>
                    </a:ext>
                  </a:extLst>
                </a:gridCol>
                <a:gridCol w="991717">
                  <a:extLst>
                    <a:ext uri="{9D8B030D-6E8A-4147-A177-3AD203B41FA5}">
                      <a16:colId xmlns:a16="http://schemas.microsoft.com/office/drawing/2014/main" val="1902003029"/>
                    </a:ext>
                  </a:extLst>
                </a:gridCol>
                <a:gridCol w="3950177">
                  <a:extLst>
                    <a:ext uri="{9D8B030D-6E8A-4147-A177-3AD203B41FA5}">
                      <a16:colId xmlns:a16="http://schemas.microsoft.com/office/drawing/2014/main" val="2114021886"/>
                    </a:ext>
                  </a:extLst>
                </a:gridCol>
                <a:gridCol w="1174257">
                  <a:extLst>
                    <a:ext uri="{9D8B030D-6E8A-4147-A177-3AD203B41FA5}">
                      <a16:colId xmlns:a16="http://schemas.microsoft.com/office/drawing/2014/main" val="4241620213"/>
                    </a:ext>
                  </a:extLst>
                </a:gridCol>
                <a:gridCol w="1322291">
                  <a:extLst>
                    <a:ext uri="{9D8B030D-6E8A-4147-A177-3AD203B41FA5}">
                      <a16:colId xmlns:a16="http://schemas.microsoft.com/office/drawing/2014/main" val="3854475663"/>
                    </a:ext>
                  </a:extLst>
                </a:gridCol>
                <a:gridCol w="1322291">
                  <a:extLst>
                    <a:ext uri="{9D8B030D-6E8A-4147-A177-3AD203B41FA5}">
                      <a16:colId xmlns:a16="http://schemas.microsoft.com/office/drawing/2014/main" val="1678454003"/>
                    </a:ext>
                  </a:extLst>
                </a:gridCol>
                <a:gridCol w="749076">
                  <a:extLst>
                    <a:ext uri="{9D8B030D-6E8A-4147-A177-3AD203B41FA5}">
                      <a16:colId xmlns:a16="http://schemas.microsoft.com/office/drawing/2014/main" val="243751204"/>
                    </a:ext>
                  </a:extLst>
                </a:gridCol>
              </a:tblGrid>
              <a:tr h="264488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Архитектура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Число эпох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 err="1">
                          <a:effectLst/>
                        </a:rPr>
                        <a:t>Лосс</a:t>
                      </a:r>
                      <a:r>
                        <a:rPr lang="ru-RU" sz="1000" dirty="0">
                          <a:effectLst/>
                        </a:rPr>
                        <a:t> на конец обучения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обучение/тест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валидация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83634"/>
                  </a:ext>
                </a:extLst>
              </a:tr>
              <a:tr h="3849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PSNR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SSIM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PSNR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SSIM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739908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AE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30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loss</a:t>
                      </a:r>
                      <a:r>
                        <a:rPr lang="ru-RU" sz="1100" dirty="0">
                          <a:effectLst/>
                        </a:rPr>
                        <a:t>: 0.3464 - </a:t>
                      </a:r>
                      <a:r>
                        <a:rPr lang="ru-RU" sz="1100" dirty="0" err="1">
                          <a:effectLst/>
                        </a:rPr>
                        <a:t>val_loss</a:t>
                      </a:r>
                      <a:r>
                        <a:rPr lang="ru-RU" sz="1100" dirty="0">
                          <a:effectLst/>
                        </a:rPr>
                        <a:t>: 0.3493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20,18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0,65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20,18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0,63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6183078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res dnCnn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40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loss: 0.2930 - val_loss: 0.2914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24,39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0,71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23,51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0,66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367805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unet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45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loss</a:t>
                      </a:r>
                      <a:r>
                        <a:rPr lang="ru-RU" sz="1100" dirty="0">
                          <a:effectLst/>
                        </a:rPr>
                        <a:t>: 0.6286 - </a:t>
                      </a:r>
                      <a:r>
                        <a:rPr lang="ru-RU" sz="1100" dirty="0" err="1">
                          <a:effectLst/>
                        </a:rPr>
                        <a:t>val_loss</a:t>
                      </a:r>
                      <a:r>
                        <a:rPr lang="ru-RU" sz="1100" dirty="0">
                          <a:effectLst/>
                        </a:rPr>
                        <a:t>: 0.6450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13,05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>
                          <a:effectLst/>
                        </a:rPr>
                        <a:t>0,4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15,01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0,57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6296102"/>
                  </a:ext>
                </a:extLst>
              </a:tr>
            </a:tbl>
          </a:graphicData>
        </a:graphic>
      </p:graphicFrame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1E743B4-8878-413C-88A5-38D6501D3F97}"/>
              </a:ext>
            </a:extLst>
          </p:cNvPr>
          <p:cNvGrpSpPr/>
          <p:nvPr/>
        </p:nvGrpSpPr>
        <p:grpSpPr>
          <a:xfrm>
            <a:off x="392853" y="3106342"/>
            <a:ext cx="11257280" cy="2754046"/>
            <a:chOff x="392853" y="3634661"/>
            <a:chExt cx="11257280" cy="27540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4291B64-E0F0-4722-AF38-B1C19BCE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853" y="3634661"/>
              <a:ext cx="3694128" cy="2754046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C08A8F4-12CE-4F73-85C3-51392601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495" y="3634661"/>
              <a:ext cx="3560922" cy="275404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441667B-E005-4AFE-B1B5-133BA01A5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2506" y="3634661"/>
              <a:ext cx="3707627" cy="275404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ADF523-93AA-4F1E-ADA9-9B7F4AE89249}"/>
              </a:ext>
            </a:extLst>
          </p:cNvPr>
          <p:cNvSpPr txBox="1"/>
          <p:nvPr/>
        </p:nvSpPr>
        <p:spPr>
          <a:xfrm>
            <a:off x="467360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 err="1">
                <a:latin typeface="+mn-lt"/>
              </a:rPr>
              <a:t>Автоэнкодер</a:t>
            </a:r>
            <a:endParaRPr lang="ru-RU" sz="16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C3E633-9990-4973-964D-6A5ED2670765}"/>
              </a:ext>
            </a:extLst>
          </p:cNvPr>
          <p:cNvSpPr txBox="1"/>
          <p:nvPr/>
        </p:nvSpPr>
        <p:spPr>
          <a:xfrm>
            <a:off x="4312771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>
                <a:latin typeface="+mn-lt"/>
              </a:rPr>
              <a:t>Модификация </a:t>
            </a:r>
            <a:r>
              <a:rPr lang="en-US" sz="1600" dirty="0" err="1">
                <a:latin typeface="+mn-lt"/>
              </a:rPr>
              <a:t>dnCNN</a:t>
            </a:r>
            <a:r>
              <a:rPr lang="ru-RU" sz="1600" dirty="0">
                <a:latin typeface="+mn-lt"/>
              </a:rPr>
              <a:t> – </a:t>
            </a:r>
            <a:r>
              <a:rPr lang="en-US" sz="1600" dirty="0">
                <a:latin typeface="+mn-lt"/>
              </a:rPr>
              <a:t>res </a:t>
            </a:r>
            <a:r>
              <a:rPr lang="en-US" sz="1600" dirty="0" err="1">
                <a:latin typeface="+mn-lt"/>
              </a:rPr>
              <a:t>dnCNN</a:t>
            </a:r>
            <a:endParaRPr lang="ru-RU" sz="16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C23C8-9951-493C-9037-B4A27BF8934A}"/>
              </a:ext>
            </a:extLst>
          </p:cNvPr>
          <p:cNvSpPr txBox="1"/>
          <p:nvPr/>
        </p:nvSpPr>
        <p:spPr>
          <a:xfrm>
            <a:off x="8158024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latin typeface="+mn-lt"/>
              </a:rPr>
              <a:t>Unet</a:t>
            </a:r>
            <a:endParaRPr lang="ru-RU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0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второго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0110E34E-145D-4CD6-AD70-F12B2D4F0944}"/>
              </a:ext>
            </a:extLst>
          </p:cNvPr>
          <p:cNvGrpSpPr/>
          <p:nvPr/>
        </p:nvGrpSpPr>
        <p:grpSpPr>
          <a:xfrm>
            <a:off x="1465644" y="1298179"/>
            <a:ext cx="5065013" cy="5164573"/>
            <a:chOff x="212582" y="1169487"/>
            <a:chExt cx="5065013" cy="516457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B01DC5F-A263-4143-9BB1-12B11FF7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582" y="1169487"/>
              <a:ext cx="5065013" cy="1655724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51AA64F-805D-4B9A-9555-FBF34BB7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582" y="2903712"/>
              <a:ext cx="5065013" cy="1675923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8F04A3E0-6311-4926-9831-960C37013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582" y="4658136"/>
              <a:ext cx="5065013" cy="167592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D442E9-FA2F-4C4E-B28D-575749912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80" y="1257542"/>
            <a:ext cx="5233092" cy="173153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521C1D5-4CB6-496E-8E45-D2E9D77C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278" y="4758607"/>
            <a:ext cx="5233093" cy="1731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84A30-05C7-430D-93ED-99D1E45DF5AF}"/>
              </a:ext>
            </a:extLst>
          </p:cNvPr>
          <p:cNvSpPr txBox="1"/>
          <p:nvPr/>
        </p:nvSpPr>
        <p:spPr>
          <a:xfrm>
            <a:off x="273628" y="1848034"/>
            <a:ext cx="897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n-lt"/>
              </a:rPr>
              <a:t>AE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1FFCB-047F-42B7-AC0C-52586595DDD8}"/>
              </a:ext>
            </a:extLst>
          </p:cNvPr>
          <p:cNvSpPr txBox="1"/>
          <p:nvPr/>
        </p:nvSpPr>
        <p:spPr>
          <a:xfrm>
            <a:off x="273628" y="3553006"/>
            <a:ext cx="15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n-lt"/>
              </a:rPr>
              <a:t>Res </a:t>
            </a:r>
            <a:r>
              <a:rPr lang="en-US" sz="1600" b="1" dirty="0" err="1">
                <a:latin typeface="+mn-lt"/>
              </a:rPr>
              <a:t>dnCNN</a:t>
            </a:r>
            <a:endParaRPr lang="en-US" sz="1600" b="1" dirty="0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2ED70E-5CA8-47A8-9B02-03CFF30CD7E2}"/>
              </a:ext>
            </a:extLst>
          </p:cNvPr>
          <p:cNvSpPr txBox="1"/>
          <p:nvPr/>
        </p:nvSpPr>
        <p:spPr>
          <a:xfrm>
            <a:off x="273628" y="5376191"/>
            <a:ext cx="1150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+mn-lt"/>
              </a:rPr>
              <a:t>Unet</a:t>
            </a:r>
            <a:endParaRPr lang="en-US" sz="1600" b="1" dirty="0">
              <a:latin typeface="+mn-lt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797E193-53AF-40DD-A9E2-97C6097D1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278" y="3009399"/>
            <a:ext cx="5233093" cy="17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635</Words>
  <Application>Microsoft Office PowerPoint</Application>
  <PresentationFormat>Широкоэкранный</PresentationFormat>
  <Paragraphs>220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ALS Sector Bold</vt:lpstr>
      <vt:lpstr>Times New Roman</vt:lpstr>
      <vt:lpstr>Open Sans</vt:lpstr>
      <vt:lpstr>ALS Sector Regular</vt:lpstr>
      <vt:lpstr>Arial</vt:lpstr>
      <vt:lpstr>Noto Sans Symbols</vt:lpstr>
      <vt:lpstr>Cambria Math</vt:lpstr>
      <vt:lpstr>If,kjyVUNE_28012021</vt:lpstr>
      <vt:lpstr>Применение алгоритмов глубокого обучения к задачам шумопонижения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Vasily Lavrentyev</cp:lastModifiedBy>
  <cp:revision>107</cp:revision>
  <dcterms:created xsi:type="dcterms:W3CDTF">2021-02-24T09:03:25Z</dcterms:created>
  <dcterms:modified xsi:type="dcterms:W3CDTF">2023-04-25T16:45:38Z</dcterms:modified>
</cp:coreProperties>
</file>